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1" r:id="rId5"/>
    <p:sldId id="260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9402D-0B83-4A5C-BB85-4D60BD632CE6}" type="datetimeFigureOut">
              <a:rPr lang="ru-RU" smtClean="0"/>
              <a:t>14.05.2026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9FDC1DD-D9BB-48CC-B945-4F574B4B73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9402D-0B83-4A5C-BB85-4D60BD632CE6}" type="datetimeFigureOut">
              <a:rPr lang="ru-RU" smtClean="0"/>
              <a:t>14.05.2026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9FDC1DD-D9BB-48CC-B945-4F574B4B73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9402D-0B83-4A5C-BB85-4D60BD632CE6}" type="datetimeFigureOut">
              <a:rPr lang="ru-RU" smtClean="0"/>
              <a:t>14.05.2026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DC1DD-D9BB-48CC-B945-4F574B4B73E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9402D-0B83-4A5C-BB85-4D60BD632CE6}" type="datetimeFigureOut">
              <a:rPr lang="ru-RU" smtClean="0"/>
              <a:t>14.05.2026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DC1DD-D9BB-48CC-B945-4F574B4B73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9402D-0B83-4A5C-BB85-4D60BD632CE6}" type="datetimeFigureOut">
              <a:rPr lang="ru-RU" smtClean="0"/>
              <a:t>14.05.2026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29FDC1DD-D9BB-48CC-B945-4F574B4B73E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9402D-0B83-4A5C-BB85-4D60BD632CE6}" type="datetimeFigureOut">
              <a:rPr lang="ru-RU" smtClean="0"/>
              <a:t>14.05.2026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DC1DD-D9BB-48CC-B945-4F574B4B73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9402D-0B83-4A5C-BB85-4D60BD632CE6}" type="datetimeFigureOut">
              <a:rPr lang="ru-RU" smtClean="0"/>
              <a:t>14.05.2026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DC1DD-D9BB-48CC-B945-4F574B4B73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9402D-0B83-4A5C-BB85-4D60BD632CE6}" type="datetimeFigureOut">
              <a:rPr lang="ru-RU" smtClean="0"/>
              <a:t>14.05.2026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DC1DD-D9BB-48CC-B945-4F574B4B73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9402D-0B83-4A5C-BB85-4D60BD632CE6}" type="datetimeFigureOut">
              <a:rPr lang="ru-RU" smtClean="0"/>
              <a:t>14.05.2026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DC1DD-D9BB-48CC-B945-4F574B4B73E2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9402D-0B83-4A5C-BB85-4D60BD632CE6}" type="datetimeFigureOut">
              <a:rPr lang="ru-RU" smtClean="0"/>
              <a:t>14.05.2026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DC1DD-D9BB-48CC-B945-4F574B4B73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09402D-0B83-4A5C-BB85-4D60BD632CE6}" type="datetimeFigureOut">
              <a:rPr lang="ru-RU" smtClean="0"/>
              <a:t>14.05.2026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FDC1DD-D9BB-48CC-B945-4F574B4B73E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D09402D-0B83-4A5C-BB85-4D60BD632CE6}" type="datetimeFigureOut">
              <a:rPr lang="ru-RU" smtClean="0"/>
              <a:t>14.05.2026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9FDC1DD-D9BB-48CC-B945-4F574B4B73E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avatars.mds.yandex.net/i?id=d11135a2147314adf9a0fc6870703feda997f618-12716919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741" y="260648"/>
            <a:ext cx="2998115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avatars.mds.yandex.net/i?id=5a4f91d3fdded636074f1bb3b28178dfe2b23898-5649169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860" y="276494"/>
            <a:ext cx="4467225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avatars.mds.yandex.net/i?id=6a46c861b58672a7ecd6b5e256369ec65056d13f-5226469-images-thumbs&amp;n=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3573016"/>
            <a:ext cx="2880320" cy="304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5165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916832"/>
            <a:ext cx="8686800" cy="25229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400" b="1" dirty="0" smtClean="0"/>
              <a:t>Цель:</a:t>
            </a:r>
            <a:r>
              <a:rPr lang="ru-RU" sz="4400" dirty="0" smtClean="0"/>
              <a:t> узнать</a:t>
            </a:r>
            <a:r>
              <a:rPr lang="ru-RU" sz="4400" dirty="0"/>
              <a:t>, что такое </a:t>
            </a:r>
            <a:r>
              <a:rPr lang="ru-RU" sz="4400" dirty="0" smtClean="0"/>
              <a:t>натюрморт и </a:t>
            </a:r>
            <a:r>
              <a:rPr lang="ru-RU" sz="4400" dirty="0"/>
              <a:t>научиться рисовать его с натуры.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609016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урока: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6824746"/>
              </p:ext>
            </p:extLst>
          </p:nvPr>
        </p:nvGraphicFramePr>
        <p:xfrm>
          <a:off x="179512" y="1412776"/>
          <a:ext cx="8812088" cy="50227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812088"/>
              </a:tblGrid>
              <a:tr h="446449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>
                          <a:effectLst/>
                        </a:rPr>
                        <a:t>1. </a:t>
                      </a:r>
                      <a:r>
                        <a:rPr lang="ru-RU" sz="3200" dirty="0" smtClean="0">
                          <a:effectLst/>
                        </a:rPr>
                        <a:t>Создать картину-натюрморт.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200" dirty="0" smtClean="0">
                          <a:effectLst/>
                        </a:rPr>
                        <a:t>2</a:t>
                      </a:r>
                      <a:r>
                        <a:rPr lang="ru-RU" sz="3200" dirty="0">
                          <a:effectLst/>
                        </a:rPr>
                        <a:t>. Рассмотреть картины.</a:t>
                      </a:r>
                      <a:endParaRPr lang="ru-RU" sz="2800" dirty="0">
                        <a:effectLst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>
                          <a:effectLst/>
                        </a:rPr>
                        <a:t>3. </a:t>
                      </a:r>
                      <a:r>
                        <a:rPr lang="ru-RU" sz="3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Вывести критерии оценки работ и провести выставку.</a:t>
                      </a:r>
                      <a:endParaRPr lang="ru-RU" sz="2800" dirty="0" smtClean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>
                          <a:effectLst/>
                        </a:rPr>
                        <a:t>4</a:t>
                      </a:r>
                      <a:r>
                        <a:rPr lang="ru-RU" sz="3200" dirty="0">
                          <a:effectLst/>
                        </a:rPr>
                        <a:t>. </a:t>
                      </a:r>
                      <a:r>
                        <a:rPr lang="ru-RU" sz="3200" dirty="0" smtClean="0">
                          <a:effectLst/>
                        </a:rPr>
                        <a:t>Изучить понятие натюрморт.</a:t>
                      </a:r>
                      <a:endParaRPr lang="ru-RU" sz="3200" dirty="0" smtClean="0">
                        <a:effectLst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2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5.</a:t>
                      </a:r>
                      <a:r>
                        <a:rPr lang="ru-RU" sz="32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ru-RU" sz="3200" dirty="0" smtClean="0">
                          <a:effectLst/>
                        </a:rPr>
                        <a:t>Составить план работы выполнения натюрморта.</a:t>
                      </a:r>
                      <a:endParaRPr lang="ru-RU" sz="2800" dirty="0" smtClean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2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876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урока: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540745"/>
              </p:ext>
            </p:extLst>
          </p:nvPr>
        </p:nvGraphicFramePr>
        <p:xfrm>
          <a:off x="304800" y="1268760"/>
          <a:ext cx="8686800" cy="5400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686800"/>
              </a:tblGrid>
              <a:tr h="540060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600" dirty="0">
                          <a:effectLst/>
                        </a:rPr>
                        <a:t>1. Изучить понятие натюрморт.</a:t>
                      </a:r>
                      <a:endParaRPr lang="ru-RU" sz="32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600" dirty="0">
                          <a:effectLst/>
                        </a:rPr>
                        <a:t>2. Рассмотреть картины.</a:t>
                      </a:r>
                      <a:endParaRPr lang="ru-RU" sz="32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600" dirty="0">
                          <a:effectLst/>
                        </a:rPr>
                        <a:t>3. Составить план работы выполнения натюрморта.</a:t>
                      </a:r>
                      <a:endParaRPr lang="ru-RU" sz="32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600" dirty="0">
                          <a:effectLst/>
                        </a:rPr>
                        <a:t>4. Создать картину-натюрморт</a:t>
                      </a:r>
                      <a:r>
                        <a:rPr lang="ru-RU" sz="3600" dirty="0" smtClean="0">
                          <a:effectLst/>
                        </a:rPr>
                        <a:t>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360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5. Вывести</a:t>
                      </a:r>
                      <a:r>
                        <a:rPr lang="ru-RU" sz="3600" baseline="0" dirty="0" smtClean="0">
                          <a:effectLst/>
                          <a:latin typeface="Calibri"/>
                          <a:ea typeface="Calibri"/>
                          <a:cs typeface="Times New Roman"/>
                        </a:rPr>
                        <a:t> критерии оценки работ и провести выставку.</a:t>
                      </a:r>
                      <a:endParaRPr lang="ru-RU" sz="32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14300" marR="11430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4196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План выполнения картины: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268760"/>
            <a:ext cx="8686800" cy="540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r>
              <a:rPr lang="ru-RU" sz="3500" dirty="0"/>
              <a:t>1. </a:t>
            </a:r>
            <a:r>
              <a:rPr lang="ru-RU" sz="3500" dirty="0"/>
              <a:t>В конце... (мелкой кистью проработать детали)</a:t>
            </a:r>
          </a:p>
          <a:p>
            <a:pPr marL="0" indent="0">
              <a:buNone/>
            </a:pPr>
            <a:r>
              <a:rPr lang="ru-RU" sz="3500" dirty="0" smtClean="0"/>
              <a:t>2</a:t>
            </a:r>
            <a:r>
              <a:rPr lang="ru-RU" sz="3500" dirty="0"/>
              <a:t>. </a:t>
            </a:r>
            <a:r>
              <a:rPr lang="ru-RU" sz="3500" dirty="0"/>
              <a:t>Потом... (залить фон и основные цветовые пятна) </a:t>
            </a:r>
            <a:endParaRPr lang="ru-RU" sz="3500" dirty="0" smtClean="0"/>
          </a:p>
          <a:p>
            <a:pPr marL="0" indent="0">
              <a:buNone/>
            </a:pPr>
            <a:r>
              <a:rPr lang="ru-RU" sz="3500" dirty="0" smtClean="0"/>
              <a:t>3</a:t>
            </a:r>
            <a:r>
              <a:rPr lang="ru-RU" sz="3500" dirty="0"/>
              <a:t>. После этого... (уточнить форму фруктов)</a:t>
            </a:r>
            <a:br>
              <a:rPr lang="ru-RU" sz="3500" dirty="0"/>
            </a:br>
            <a:r>
              <a:rPr lang="ru-RU" sz="3500" dirty="0"/>
              <a:t>4. </a:t>
            </a:r>
            <a:r>
              <a:rPr lang="ru-RU" sz="3500" dirty="0"/>
              <a:t>Затем карандашом... (наметить расположение крупных предметов</a:t>
            </a:r>
            <a:r>
              <a:rPr lang="ru-RU" sz="3500" dirty="0" smtClean="0"/>
              <a:t>)</a:t>
            </a:r>
          </a:p>
          <a:p>
            <a:pPr marL="0" indent="0">
              <a:buNone/>
            </a:pPr>
            <a:r>
              <a:rPr lang="ru-RU" sz="3500" dirty="0" smtClean="0"/>
              <a:t>5</a:t>
            </a:r>
            <a:r>
              <a:rPr lang="ru-RU" sz="3500" dirty="0"/>
              <a:t>. </a:t>
            </a:r>
            <a:r>
              <a:rPr lang="ru-RU" sz="3500" dirty="0"/>
              <a:t>Сначала нужно... (выбрать формат листа)</a:t>
            </a:r>
            <a:br>
              <a:rPr lang="ru-RU" sz="3500" dirty="0"/>
            </a:br>
            <a:endParaRPr lang="ru-RU" sz="3500" dirty="0"/>
          </a:p>
        </p:txBody>
      </p:sp>
    </p:spTree>
    <p:extLst>
      <p:ext uri="{BB962C8B-B14F-4D97-AF65-F5344CB8AC3E}">
        <p14:creationId xmlns:p14="http://schemas.microsoft.com/office/powerpoint/2010/main" val="2555943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План выполнения картины: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1151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/>
              <a:t>1. Сначала нужно... (выбрать формат листа)</a:t>
            </a:r>
            <a:br>
              <a:rPr lang="ru-RU" sz="3600" dirty="0"/>
            </a:br>
            <a:r>
              <a:rPr lang="ru-RU" sz="3600" dirty="0"/>
              <a:t>2. Затем карандашом... (наметить расположение крупных предметов)</a:t>
            </a:r>
            <a:br>
              <a:rPr lang="ru-RU" sz="3600" dirty="0"/>
            </a:br>
            <a:r>
              <a:rPr lang="ru-RU" sz="3600" dirty="0"/>
              <a:t>3. После этого... (уточнить форму фруктов)</a:t>
            </a:r>
            <a:br>
              <a:rPr lang="ru-RU" sz="3600" dirty="0"/>
            </a:br>
            <a:r>
              <a:rPr lang="ru-RU" sz="3600" dirty="0"/>
              <a:t>4. Потом... (залить фон и основные цветовые пятна)</a:t>
            </a:r>
            <a:br>
              <a:rPr lang="ru-RU" sz="3600" dirty="0"/>
            </a:br>
            <a:r>
              <a:rPr lang="ru-RU" sz="3600" dirty="0"/>
              <a:t>5. В конце... (мелкой кистью проработать детали)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60713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Критерии: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1700808"/>
            <a:ext cx="8686800" cy="4752528"/>
          </a:xfrm>
        </p:spPr>
        <p:txBody>
          <a:bodyPr>
            <a:normAutofit lnSpcReduction="10000"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ru-RU" sz="3600" dirty="0" smtClean="0"/>
              <a:t>1. Композиция (правильное расположение предметов, не сдвинуто, не мелко, не к краю).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ru-RU" sz="3600" dirty="0" smtClean="0"/>
              <a:t>2. Цвет (ярко, подобраны правильные цвета, передаёт настроение).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ru-RU" sz="3600" dirty="0" smtClean="0"/>
              <a:t>3. Аккуратность (нет грязи, чёткие мазки).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8669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91" t="24435" r="13381"/>
          <a:stretch/>
        </p:blipFill>
        <p:spPr bwMode="auto">
          <a:xfrm>
            <a:off x="611560" y="1196752"/>
            <a:ext cx="8064896" cy="5328592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715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28</TotalTime>
  <Words>111</Words>
  <Application>Microsoft Office PowerPoint</Application>
  <PresentationFormat>Экран (4:3)</PresentationFormat>
  <Paragraphs>24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Трек</vt:lpstr>
      <vt:lpstr>Презентация PowerPoint</vt:lpstr>
      <vt:lpstr>Презентация PowerPoint</vt:lpstr>
      <vt:lpstr>План урока:</vt:lpstr>
      <vt:lpstr>План урока:</vt:lpstr>
      <vt:lpstr>План выполнения картины:</vt:lpstr>
      <vt:lpstr>План выполнения картины:</vt:lpstr>
      <vt:lpstr>Критерии: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</dc:creator>
  <cp:lastModifiedBy>Светлана</cp:lastModifiedBy>
  <cp:revision>3</cp:revision>
  <dcterms:created xsi:type="dcterms:W3CDTF">2026-05-14T18:46:45Z</dcterms:created>
  <dcterms:modified xsi:type="dcterms:W3CDTF">2026-05-14T19:14:50Z</dcterms:modified>
</cp:coreProperties>
</file>